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75" r:id="rId4"/>
    <p:sldId id="276" r:id="rId5"/>
    <p:sldId id="259" r:id="rId6"/>
    <p:sldId id="260" r:id="rId7"/>
    <p:sldId id="261" r:id="rId8"/>
    <p:sldId id="273" r:id="rId9"/>
    <p:sldId id="274" r:id="rId10"/>
    <p:sldId id="272" r:id="rId11"/>
    <p:sldId id="267" r:id="rId12"/>
    <p:sldId id="277" r:id="rId13"/>
    <p:sldId id="271" r:id="rId14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80B"/>
    <a:srgbClr val="E0D01B"/>
    <a:srgbClr val="BF813A"/>
    <a:srgbClr val="100B0A"/>
    <a:srgbClr val="92482E"/>
    <a:srgbClr val="A95536"/>
    <a:srgbClr val="5D341A"/>
    <a:srgbClr val="030403"/>
    <a:srgbClr val="F8F8E6"/>
    <a:srgbClr val="5F66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139" d="100"/>
          <a:sy n="139" d="100"/>
        </p:scale>
        <p:origin x="134" y="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3925B-C363-4BED-8409-FAFE31FC81E4}" type="datetimeFigureOut">
              <a:rPr lang="en-US"/>
              <a:pPr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80F282-54DA-4FC0-A655-70C5C360D0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824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F282-54DA-4FC0-A655-70C5C360D087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781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F282-54DA-4FC0-A655-70C5C360D087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57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0F282-54DA-4FC0-A655-70C5C360D087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85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772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7380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9763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2990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8881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906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1274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688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9803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8475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0031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6A122-5B15-4E89-8AB4-B8DFDAF5ED0C}" type="datetimeFigureOut">
              <a:rPr lang="en-AU" smtClean="0"/>
              <a:pPr/>
              <a:t>16/05/2017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247FD-56D8-4397-9EE8-D5D4218DD0F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579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ommbank.com.au/business/can/buying-a-business/valuing-a-business.html?ei=gsa_articles_value-your-business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Shannon.mizen@ritualbrewing.com.au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9927"/>
          </a:xfrm>
          <a:prstGeom prst="rect">
            <a:avLst/>
          </a:prstGeom>
        </p:spPr>
      </p:pic>
      <p:pic>
        <p:nvPicPr>
          <p:cNvPr id="4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91110">
            <a:off x="188184" y="4559123"/>
            <a:ext cx="4615168" cy="11560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859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smizen\SkyDrive\Beer\Website\kaboompics.com_Top view of cans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E9DFDE"/>
              </a:clrFrom>
              <a:clrTo>
                <a:srgbClr val="E9DFD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lum bright="12000" contrast="10000"/>
          </a:blip>
          <a:srcRect/>
          <a:stretch>
            <a:fillRect/>
          </a:stretch>
        </p:blipFill>
        <p:spPr bwMode="auto">
          <a:xfrm>
            <a:off x="0" y="1509486"/>
            <a:ext cx="12192000" cy="329474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775680" y="632845"/>
            <a:ext cx="3416320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en-AU" sz="2000" b="1" dirty="0">
                <a:latin typeface="Courier New" pitchFamily="49" charset="0"/>
                <a:cs typeface="Courier New" pitchFamily="49" charset="0"/>
              </a:rPr>
              <a:t>The Craft Beer Market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2700" y="4983462"/>
            <a:ext cx="12204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latin typeface="Courier New" pitchFamily="49" charset="0"/>
                <a:cs typeface="Courier New" pitchFamily="49" charset="0"/>
              </a:rPr>
              <a:t>“Consumer preferences are expected to continue shifting towards premium and craft beers, with an emphasis on small, seasonal batches with a regional focus^.”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12700" y="5722889"/>
            <a:ext cx="12204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latin typeface="Courier New" pitchFamily="49" charset="0"/>
                <a:cs typeface="Courier New" pitchFamily="49" charset="0"/>
              </a:rPr>
              <a:t>“In the five years through 2020-21, industry revenue is forecast to increase at an annualised 6.3% to total $512.4m^.”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306286" y="2185608"/>
          <a:ext cx="9129488" cy="1783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818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7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31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0803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4663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Industry</a:t>
                      </a:r>
                      <a:r>
                        <a:rPr lang="en-AU" sz="1600" baseline="0" dirty="0">
                          <a:latin typeface="Courier New" pitchFamily="49" charset="0"/>
                          <a:cs typeface="Courier New" pitchFamily="49" charset="0"/>
                        </a:rPr>
                        <a:t> Life Cycle phase</a:t>
                      </a:r>
                      <a:endParaRPr lang="en-AU" sz="16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solidFill>
                            <a:srgbClr val="5F662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Growth</a:t>
                      </a:r>
                    </a:p>
                  </a:txBody>
                  <a:tcPr>
                    <a:lnR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6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Regulation Level</a:t>
                      </a:r>
                    </a:p>
                  </a:txBody>
                  <a:tcPr>
                    <a:lnL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latin typeface="Courier New" pitchFamily="49" charset="0"/>
                          <a:cs typeface="Courier New" pitchFamily="49" charset="0"/>
                        </a:rPr>
                        <a:t>Heavy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Revenue Volatility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Medium</a:t>
                      </a:r>
                    </a:p>
                  </a:txBody>
                  <a:tcPr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6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Technology Change</a:t>
                      </a:r>
                    </a:p>
                  </a:txBody>
                  <a:tcPr>
                    <a:lnL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solidFill>
                            <a:srgbClr val="5F662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Low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769"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Capital Intensity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Medium</a:t>
                      </a:r>
                    </a:p>
                  </a:txBody>
                  <a:tcPr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6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Barriers to Entry</a:t>
                      </a:r>
                    </a:p>
                  </a:txBody>
                  <a:tcPr>
                    <a:lnL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solidFill>
                            <a:srgbClr val="5F662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Low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1997"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Industry Assistance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solidFill>
                            <a:srgbClr val="5F662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Low</a:t>
                      </a:r>
                    </a:p>
                  </a:txBody>
                  <a:tcPr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6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Industry Globalisation</a:t>
                      </a:r>
                    </a:p>
                  </a:txBody>
                  <a:tcPr>
                    <a:lnL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solidFill>
                            <a:srgbClr val="5F662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Low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Concentration Level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Medium</a:t>
                      </a:r>
                    </a:p>
                  </a:txBody>
                  <a:tcPr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600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Courier New" pitchFamily="49" charset="0"/>
                          <a:cs typeface="Courier New" pitchFamily="49" charset="0"/>
                        </a:rPr>
                        <a:t>Competition Level</a:t>
                      </a:r>
                    </a:p>
                  </a:txBody>
                  <a:tcPr>
                    <a:lnL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87458" y="1757718"/>
            <a:ext cx="24064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600" b="1" dirty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Industry Structure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96439" y="6402274"/>
            <a:ext cx="15472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050" dirty="0">
                <a:latin typeface="Courier New" pitchFamily="49" charset="0"/>
                <a:cs typeface="Courier New" pitchFamily="49" charset="0"/>
              </a:rPr>
              <a:t>^IBIS World, 2016</a:t>
            </a:r>
          </a:p>
        </p:txBody>
      </p:sp>
      <p:pic>
        <p:nvPicPr>
          <p:cNvPr id="13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39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9099" y="473075"/>
            <a:ext cx="4296201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AU" sz="2000" b="1" dirty="0" smtClean="0">
                <a:latin typeface="Courier New"/>
                <a:cs typeface="Courier New"/>
              </a:rPr>
              <a:t>The Opportunity</a:t>
            </a:r>
            <a:endParaRPr lang="en-AU" sz="2000" b="1" dirty="0">
              <a:latin typeface="Courier New"/>
              <a:cs typeface="Courier New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259186" y="811629"/>
            <a:ext cx="266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AU" b="1" dirty="0" smtClean="0">
                <a:solidFill>
                  <a:prstClr val="white">
                    <a:lumMod val="50000"/>
                  </a:prstClr>
                </a:solidFill>
                <a:latin typeface="Courier New"/>
                <a:cs typeface="Courier New"/>
              </a:rPr>
              <a:t>Equity Share Offer</a:t>
            </a:r>
            <a:endParaRPr lang="en-AU" sz="2400" dirty="0"/>
          </a:p>
        </p:txBody>
      </p:sp>
      <p:pic>
        <p:nvPicPr>
          <p:cNvPr id="7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151116" y="1524884"/>
          <a:ext cx="565169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1629"/>
                <a:gridCol w="1160061"/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Valuation*</a:t>
                      </a:r>
                      <a:r>
                        <a:rPr lang="en-AU" sz="1600" baseline="0" dirty="0" smtClean="0"/>
                        <a:t> in year 5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 $1,014,383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Equity for sale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25%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Share</a:t>
                      </a:r>
                      <a:r>
                        <a:rPr lang="en-AU" sz="1600" baseline="0" dirty="0" smtClean="0"/>
                        <a:t> price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$5.00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Equity per share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.001%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Minimum purchase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1,000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Minimum</a:t>
                      </a:r>
                      <a:r>
                        <a:rPr lang="en-AU" sz="1600" baseline="0" dirty="0" smtClean="0"/>
                        <a:t> investment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$5,000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Minimum equity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1%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Maximum equity per shareholder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10%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Forecast</a:t>
                      </a:r>
                      <a:r>
                        <a:rPr lang="en-AU" sz="1600" baseline="0" dirty="0" smtClean="0"/>
                        <a:t> value per s</a:t>
                      </a:r>
                      <a:r>
                        <a:rPr lang="en-AU" sz="1600" dirty="0" smtClean="0"/>
                        <a:t>hare</a:t>
                      </a:r>
                      <a:r>
                        <a:rPr lang="en-AU" sz="1600" baseline="0" dirty="0" smtClean="0"/>
                        <a:t> in year 5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$10.14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Forecast total value of </a:t>
                      </a:r>
                      <a:r>
                        <a:rPr lang="en-AU" sz="1600" baseline="0" dirty="0" smtClean="0"/>
                        <a:t>minimum purchase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$10,144</a:t>
                      </a:r>
                      <a:endParaRPr lang="en-A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Forecast </a:t>
                      </a:r>
                      <a:r>
                        <a:rPr lang="en-AU" sz="1600" dirty="0" err="1" smtClean="0"/>
                        <a:t>ROI</a:t>
                      </a:r>
                      <a:r>
                        <a:rPr lang="en-AU" sz="1600" dirty="0" smtClean="0"/>
                        <a:t> in year 5 </a:t>
                      </a:r>
                      <a:endParaRPr lang="en-A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 smtClean="0"/>
                        <a:t>203%</a:t>
                      </a:r>
                      <a:endParaRPr lang="en-A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77421" y="6032310"/>
            <a:ext cx="11013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/>
              <a:t>*Valuation method: Earnings Multiple. </a:t>
            </a:r>
          </a:p>
          <a:p>
            <a:r>
              <a:rPr lang="en-AU" sz="1200" dirty="0" smtClean="0"/>
              <a:t>Earnings Multiple = Average Earnings Before Interest and Tax (</a:t>
            </a:r>
            <a:r>
              <a:rPr lang="en-AU" sz="1200" dirty="0" err="1" smtClean="0"/>
              <a:t>EBIT</a:t>
            </a:r>
            <a:r>
              <a:rPr lang="en-AU" sz="1200" dirty="0" smtClean="0"/>
              <a:t>) of years 3-5 with a 3x multiplier</a:t>
            </a:r>
          </a:p>
          <a:p>
            <a:r>
              <a:rPr lang="en-AU" sz="1200" dirty="0" smtClean="0"/>
              <a:t>Using the Capitalised earning method the business is valued at $1,183,447</a:t>
            </a:r>
          </a:p>
          <a:p>
            <a:r>
              <a:rPr lang="en-AU" sz="1200" dirty="0" smtClean="0">
                <a:hlinkClick r:id="rId4"/>
              </a:rPr>
              <a:t>https://www.commbank.com.au/business/can/buying-a-business/valuing-a-business.html?ei=gsa_articles_value-your-business</a:t>
            </a:r>
            <a:r>
              <a:rPr lang="en-AU" sz="1200" dirty="0" smtClean="0"/>
              <a:t> 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141389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698716" y="2695575"/>
            <a:ext cx="1122765" cy="2810060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4816" y="3429000"/>
            <a:ext cx="2143125" cy="2143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37267" y="473075"/>
            <a:ext cx="2788033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AU" sz="2000" b="1" dirty="0">
                <a:latin typeface="Courier New"/>
                <a:cs typeface="Courier New"/>
              </a:rPr>
              <a:t>Funds Usage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762625"/>
            <a:ext cx="1219200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AU" sz="1600" b="1" dirty="0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Funds raised will be used </a:t>
            </a:r>
            <a:r>
              <a:rPr lang="en-AU" sz="1600" dirty="0">
                <a:latin typeface="Courier New"/>
                <a:cs typeface="Courier New"/>
              </a:rPr>
              <a:t>in the Ritual Brewing launch to ensure liquidity in the first year </a:t>
            </a:r>
          </a:p>
          <a:p>
            <a:pPr algn="ctr"/>
            <a:r>
              <a:rPr lang="en-AU" sz="1600" dirty="0">
                <a:latin typeface="Courier New"/>
                <a:cs typeface="Courier New"/>
              </a:rPr>
              <a:t>and on promotion such as festival stalls, “Meet the Brewer” nights and other targeted campaigns.</a:t>
            </a:r>
            <a:endParaRPr lang="en-US" sz="1600" dirty="0">
              <a:latin typeface="Courier New"/>
              <a:cs typeface="Courier New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8219" y="1238250"/>
            <a:ext cx="11692050" cy="95410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en-AU" sz="1400" dirty="0">
                <a:latin typeface="Courier New"/>
                <a:cs typeface="Courier New"/>
              </a:rPr>
              <a:t>All assets and equipment required to manufacture and distribute Ritual Brewing product will be purchased through approved finance, with 40% deposit on order.</a:t>
            </a:r>
            <a:endParaRPr lang="en-US" sz="1400" dirty="0">
              <a:latin typeface="Courier New"/>
              <a:cs typeface="Courier New"/>
            </a:endParaRPr>
          </a:p>
          <a:p>
            <a:pPr algn="ctr"/>
            <a:endParaRPr lang="en-AU" sz="1400" dirty="0">
              <a:latin typeface="Courier New"/>
              <a:cs typeface="Courier New"/>
            </a:endParaRPr>
          </a:p>
          <a:p>
            <a:pPr algn="ctr"/>
            <a:r>
              <a:rPr lang="en-AU" sz="1400" dirty="0">
                <a:latin typeface="Courier New"/>
                <a:cs typeface="Courier New"/>
              </a:rPr>
              <a:t>It will take 3-6 months before we have regular payments for our product.  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449930" y="2695575"/>
            <a:ext cx="1125050" cy="281006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74323" y="2695575"/>
            <a:ext cx="1123463" cy="2810060"/>
          </a:xfrm>
          <a:prstGeom prst="rect">
            <a:avLst/>
          </a:prstGeom>
        </p:spPr>
      </p:pic>
      <p:pic>
        <p:nvPicPr>
          <p:cNvPr id="3" name="Picture 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363132" y="2895600"/>
            <a:ext cx="1848992" cy="2619925"/>
          </a:xfrm>
          <a:prstGeom prst="rect">
            <a:avLst/>
          </a:prstGeom>
        </p:spPr>
      </p:pic>
      <p:pic>
        <p:nvPicPr>
          <p:cNvPr id="22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8509000" y="2922023"/>
            <a:ext cx="1930840" cy="259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0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screen"/>
          <a:srcRect t="-274"/>
          <a:stretch/>
        </p:blipFill>
        <p:spPr>
          <a:xfrm>
            <a:off x="-23202" y="-18853"/>
            <a:ext cx="12215202" cy="68721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37267" y="473075"/>
            <a:ext cx="2788033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AU" sz="2000" b="1" dirty="0">
                <a:latin typeface="Courier New"/>
                <a:cs typeface="Courier New"/>
              </a:rPr>
              <a:t>Get </a:t>
            </a:r>
            <a:r>
              <a:rPr lang="en-AU" sz="2000" b="1" dirty="0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Hop</a:t>
            </a:r>
            <a:r>
              <a:rPr lang="en-AU" sz="2000" b="1" dirty="0">
                <a:latin typeface="Courier New"/>
                <a:cs typeface="Courier New"/>
              </a:rPr>
              <a:t>ping!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67026" y="4451675"/>
            <a:ext cx="8524974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AU" dirty="0">
                <a:solidFill>
                  <a:srgbClr val="000000"/>
                </a:solidFill>
                <a:latin typeface="Courier New"/>
                <a:cs typeface="Courier New"/>
              </a:rPr>
              <a:t>Help us grow the dream. </a:t>
            </a:r>
          </a:p>
          <a:p>
            <a:pPr algn="ctr"/>
            <a:endParaRPr lang="en-AU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algn="ctr"/>
            <a:r>
              <a:rPr lang="en-AU" dirty="0">
                <a:solidFill>
                  <a:srgbClr val="000000"/>
                </a:solidFill>
                <a:latin typeface="Courier New"/>
                <a:cs typeface="Courier New"/>
              </a:rPr>
              <a:t>Go to </a:t>
            </a:r>
            <a:r>
              <a:rPr lang="en-AU" sz="2000" b="1" dirty="0">
                <a:solidFill>
                  <a:schemeClr val="accent6">
                    <a:lumMod val="75000"/>
                  </a:schemeClr>
                </a:solidFill>
                <a:latin typeface="Courier New"/>
                <a:cs typeface="Courier New"/>
              </a:rPr>
              <a:t>ritualbrewing.com.au</a:t>
            </a:r>
            <a:r>
              <a:rPr lang="en-AU" dirty="0">
                <a:solidFill>
                  <a:srgbClr val="000000"/>
                </a:solidFill>
                <a:latin typeface="Courier New"/>
                <a:cs typeface="Courier New"/>
              </a:rPr>
              <a:t> to </a:t>
            </a:r>
            <a:r>
              <a:rPr lang="en-AU" dirty="0" smtClean="0">
                <a:solidFill>
                  <a:srgbClr val="000000"/>
                </a:solidFill>
                <a:latin typeface="Courier New"/>
                <a:cs typeface="Courier New"/>
              </a:rPr>
              <a:t>invest.</a:t>
            </a:r>
            <a:endParaRPr lang="en-AU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pic>
        <p:nvPicPr>
          <p:cNvPr id="6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863946" y="6021546"/>
            <a:ext cx="732805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AU" sz="1400" dirty="0" smtClean="0">
                <a:solidFill>
                  <a:srgbClr val="000000"/>
                </a:solidFill>
                <a:latin typeface="Courier New"/>
                <a:cs typeface="Courier New"/>
              </a:rPr>
              <a:t>Full </a:t>
            </a:r>
            <a:r>
              <a:rPr lang="en-AU" sz="1400" dirty="0">
                <a:solidFill>
                  <a:srgbClr val="000000"/>
                </a:solidFill>
                <a:latin typeface="Courier New"/>
                <a:cs typeface="Courier New"/>
              </a:rPr>
              <a:t>business plan available </a:t>
            </a:r>
            <a:endParaRPr lang="en-AU" sz="1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r>
              <a:rPr lang="en-AU" sz="1400" dirty="0" smtClean="0">
                <a:solidFill>
                  <a:srgbClr val="000000"/>
                </a:solidFill>
                <a:latin typeface="Courier New"/>
                <a:cs typeface="Courier New"/>
              </a:rPr>
              <a:t>by </a:t>
            </a:r>
            <a:r>
              <a:rPr lang="en-AU" sz="1400" dirty="0">
                <a:solidFill>
                  <a:srgbClr val="000000"/>
                </a:solidFill>
                <a:latin typeface="Courier New"/>
                <a:cs typeface="Courier New"/>
              </a:rPr>
              <a:t>e-mailing </a:t>
            </a:r>
            <a:r>
              <a:rPr lang="en-AU" sz="1400" dirty="0" smtClean="0">
                <a:solidFill>
                  <a:srgbClr val="000000"/>
                </a:solidFill>
                <a:latin typeface="Courier New"/>
                <a:cs typeface="Courier New"/>
                <a:hlinkClick r:id="rId5"/>
              </a:rPr>
              <a:t>Shannon.mizen@ritualbrewing.com.au</a:t>
            </a:r>
            <a:endParaRPr lang="en-AU" sz="1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3279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78000"/>
            <a:ext cx="12192000" cy="3276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/>
          <a:srcRect/>
          <a:stretch/>
        </p:blipFill>
        <p:spPr>
          <a:xfrm>
            <a:off x="0" y="1778000"/>
            <a:ext cx="4445000" cy="327769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439775" y="1780430"/>
            <a:ext cx="3279600" cy="327769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  <a:alpha val="51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We are launching the Ritual Brewery in 2017.</a:t>
            </a:r>
          </a:p>
          <a:p>
            <a:pPr algn="ctr"/>
            <a:endParaRPr lang="en-AU" sz="1600" dirty="0">
              <a:solidFill>
                <a:sysClr val="windowText" lastClr="000000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AU" sz="16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We want you to be a part of our journey and a part of our success.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2700" y="5207000"/>
            <a:ext cx="1220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Ritual Brewing creates exceptional, flavoursome craft beer accessible to everyone.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12700" y="5786767"/>
            <a:ext cx="1220470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AU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Creating beers that </a:t>
            </a:r>
            <a:r>
              <a:rPr lang="en-AU" b="1" dirty="0">
                <a:solidFill>
                  <a:srgbClr val="4E6B00"/>
                </a:solidFill>
                <a:latin typeface="Courier New" pitchFamily="49" charset="0"/>
                <a:cs typeface="Courier New" pitchFamily="49" charset="0"/>
              </a:rPr>
              <a:t>Make the Moment</a:t>
            </a:r>
            <a:r>
              <a:rPr lang="en-AU" dirty="0">
                <a:solidFill>
                  <a:schemeClr val="bg1">
                    <a:lumMod val="65000"/>
                  </a:schemeClr>
                </a:solidFill>
                <a:latin typeface="Courier New" pitchFamily="49" charset="0"/>
                <a:cs typeface="Courier New" pitchFamily="49" charset="0"/>
              </a:rPr>
              <a:t>.</a:t>
            </a:r>
          </a:p>
        </p:txBody>
      </p:sp>
      <p:pic>
        <p:nvPicPr>
          <p:cNvPr id="1026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4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smizen\SkyDrive\Beer\Website\Awards no Background.jpg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/>
        </p:blipFill>
        <p:spPr bwMode="auto">
          <a:xfrm>
            <a:off x="5097702" y="0"/>
            <a:ext cx="4639809" cy="35770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621792" y="660060"/>
            <a:ext cx="35702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2000" b="1" dirty="0">
                <a:latin typeface="Courier New" pitchFamily="49" charset="0"/>
                <a:cs typeface="Courier New" pitchFamily="49" charset="0"/>
              </a:rPr>
              <a:t>Who is </a:t>
            </a:r>
            <a:r>
              <a:rPr lang="en-AU" sz="2000" b="1" dirty="0">
                <a:solidFill>
                  <a:schemeClr val="bg2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Ritual Brewing?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12700" y="5786767"/>
            <a:ext cx="1220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Creating beers that </a:t>
            </a:r>
            <a:r>
              <a:rPr lang="en-AU" sz="2000" b="1" dirty="0">
                <a:solidFill>
                  <a:srgbClr val="4E6B00"/>
                </a:solidFill>
                <a:latin typeface="Courier New" pitchFamily="49" charset="0"/>
                <a:cs typeface="Courier New" pitchFamily="49" charset="0"/>
              </a:rPr>
              <a:t>Make the Moment</a:t>
            </a:r>
            <a:r>
              <a:rPr lang="en-AU" sz="2000" dirty="0">
                <a:solidFill>
                  <a:schemeClr val="bg1">
                    <a:lumMod val="65000"/>
                  </a:schemeClr>
                </a:solidFill>
                <a:latin typeface="Courier New" pitchFamily="49" charset="0"/>
                <a:cs typeface="Courier New" pitchFamily="49" charset="0"/>
              </a:rPr>
              <a:t>.</a:t>
            </a:r>
          </a:p>
        </p:txBody>
      </p:sp>
      <p:pic>
        <p:nvPicPr>
          <p:cNvPr id="1026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7420" y="2784161"/>
            <a:ext cx="1201457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latin typeface="Courier New" pitchFamily="49" charset="0"/>
                <a:cs typeface="Courier New" pitchFamily="49" charset="0"/>
              </a:rPr>
              <a:t>Shannon Mizen has been an amateur craft </a:t>
            </a:r>
          </a:p>
          <a:p>
            <a:r>
              <a:rPr lang="en-AU" sz="1600" dirty="0">
                <a:latin typeface="Courier New" pitchFamily="49" charset="0"/>
                <a:cs typeface="Courier New" pitchFamily="49" charset="0"/>
              </a:rPr>
              <a:t>brewer for over 10 years with multiple awards.</a:t>
            </a:r>
          </a:p>
          <a:p>
            <a:endParaRPr lang="en-AU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AU" sz="1600" dirty="0">
                <a:latin typeface="Courier New" pitchFamily="49" charset="0"/>
                <a:cs typeface="Courier New" pitchFamily="49" charset="0"/>
              </a:rPr>
              <a:t>Shannon sees the growth in the Australian Craft beer industry as a tremendous opportunity to fill the gap in the WA market for craft beer that is accessible to any type of beer consumer. </a:t>
            </a:r>
          </a:p>
          <a:p>
            <a:endParaRPr lang="en-AU" sz="1600" dirty="0">
              <a:latin typeface="Courier New" pitchFamily="49" charset="0"/>
              <a:cs typeface="Courier New" pitchFamily="49" charset="0"/>
            </a:endParaRPr>
          </a:p>
          <a:p>
            <a:r>
              <a:rPr lang="en-AU" sz="1600" dirty="0">
                <a:latin typeface="Courier New" pitchFamily="49" charset="0"/>
                <a:cs typeface="Courier New" pitchFamily="49" charset="0"/>
              </a:rPr>
              <a:t>Leveraging 20 years of business success formalised by an </a:t>
            </a:r>
            <a:r>
              <a:rPr lang="en-AU" sz="1600" dirty="0" err="1">
                <a:latin typeface="Courier New" pitchFamily="49" charset="0"/>
                <a:cs typeface="Courier New" pitchFamily="49" charset="0"/>
              </a:rPr>
              <a:t>MBA</a:t>
            </a:r>
            <a:r>
              <a:rPr lang="en-AU" sz="1600" dirty="0">
                <a:latin typeface="Courier New" pitchFamily="49" charset="0"/>
                <a:cs typeface="Courier New" pitchFamily="49" charset="0"/>
              </a:rPr>
              <a:t>, Shannon has a vision for Ritual Brewing to be a WA craft beer icon in the next 5 years.</a:t>
            </a:r>
          </a:p>
        </p:txBody>
      </p:sp>
    </p:spTree>
    <p:extLst>
      <p:ext uri="{BB962C8B-B14F-4D97-AF65-F5344CB8AC3E}">
        <p14:creationId xmlns:p14="http://schemas.microsoft.com/office/powerpoint/2010/main" val="13346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mizen\SkyDrive\Beer\Website\grain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6200000">
            <a:off x="9132626" y="611874"/>
            <a:ext cx="3671249" cy="2447499"/>
          </a:xfrm>
          <a:prstGeom prst="rect">
            <a:avLst/>
          </a:prstGeom>
          <a:noFill/>
        </p:spPr>
      </p:pic>
      <p:pic>
        <p:nvPicPr>
          <p:cNvPr id="3074" name="Picture 2" descr="C:\Users\smizen\SkyDrive\Beer\Beer Labels\Ritual\hop-flower-green-petals-isolated-white-background-3699345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4626590"/>
            <a:ext cx="3379117" cy="223141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23256"/>
            <a:ext cx="10972800" cy="1143000"/>
          </a:xfrm>
        </p:spPr>
        <p:txBody>
          <a:bodyPr>
            <a:normAutofit/>
          </a:bodyPr>
          <a:lstStyle/>
          <a:p>
            <a:pPr algn="ctr"/>
            <a:r>
              <a:rPr lang="en-AU" b="1" dirty="0">
                <a:latin typeface="Courier New" pitchFamily="49" charset="0"/>
                <a:cs typeface="Courier New" pitchFamily="49" charset="0"/>
              </a:rPr>
              <a:t>Vision</a:t>
            </a: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15414" y="1917753"/>
            <a:ext cx="1056117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To build Ritual Brewing into a leading </a:t>
            </a:r>
            <a:endParaRPr lang="en-US" dirty="0">
              <a:latin typeface="Courier New" pitchFamily="49" charset="0"/>
              <a:ea typeface="Times New Roman" pitchFamily="18" charset="0"/>
              <a:cs typeface="Courier New" pitchFamily="49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premium Australian craft beer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brand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through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quality brewing, active marketing, effective distribution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and well considered partnerships.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815414" y="3861066"/>
            <a:ext cx="108492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We create beer that people love and an experience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that celebrates the WA lifestyle.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5160" y="300609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j-ea"/>
                <a:cs typeface="Courier New" pitchFamily="49" charset="0"/>
              </a:rPr>
              <a:t>Purpose</a:t>
            </a:r>
            <a:endParaRPr kumimoji="0" lang="en-A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ea typeface="+mj-ea"/>
              <a:cs typeface="Courier New" pitchFamily="49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775520" y="1515344"/>
            <a:ext cx="864096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775520" y="3789059"/>
            <a:ext cx="864096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7106990"/>
            <a:ext cx="2743200" cy="365125"/>
          </a:xfrm>
        </p:spPr>
        <p:txBody>
          <a:bodyPr/>
          <a:lstStyle/>
          <a:p>
            <a:fld id="{51C79259-8D01-458B-BDD4-64A71D5C3083}" type="slidenum">
              <a:rPr lang="en-AU" smtClean="0"/>
              <a:pPr/>
              <a:t>4</a:t>
            </a:fld>
            <a:endParaRPr lang="en-AU"/>
          </a:p>
        </p:txBody>
      </p:sp>
      <p:pic>
        <p:nvPicPr>
          <p:cNvPr id="12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 cstate="screen"/>
          <a:srcRect/>
          <a:stretch/>
        </p:blipFill>
        <p:spPr>
          <a:xfrm>
            <a:off x="0" y="1792514"/>
            <a:ext cx="12192000" cy="32826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28848" y="600183"/>
            <a:ext cx="48486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2000" b="1" dirty="0">
                <a:latin typeface="Courier New" pitchFamily="49" charset="0"/>
                <a:cs typeface="Courier New" pitchFamily="49" charset="0"/>
              </a:rPr>
              <a:t>Awards received by the brewer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5256848"/>
            <a:ext cx="12204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latin typeface="Courier New" pitchFamily="49" charset="0"/>
                <a:cs typeface="Courier New" pitchFamily="49" charset="0"/>
              </a:rPr>
              <a:t>7 awards over 4 competitions demonstrates manufacturing technique and recipe design capability.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835865"/>
              </p:ext>
            </p:extLst>
          </p:nvPr>
        </p:nvGraphicFramePr>
        <p:xfrm>
          <a:off x="8080829" y="3477686"/>
          <a:ext cx="3218190" cy="1624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5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9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797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14657"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bg1"/>
                          </a:solidFill>
                        </a:rPr>
                        <a:t>Year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bg1"/>
                          </a:solidFill>
                        </a:rPr>
                        <a:t>Category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>
                          <a:solidFill>
                            <a:schemeClr val="bg1"/>
                          </a:solidFill>
                        </a:rPr>
                        <a:t>Place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4657"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2015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Belgian</a:t>
                      </a:r>
                      <a:r>
                        <a:rPr lang="en-AU" sz="1400" baseline="0" dirty="0">
                          <a:solidFill>
                            <a:schemeClr val="bg1"/>
                          </a:solidFill>
                        </a:rPr>
                        <a:t> Pale</a:t>
                      </a:r>
                      <a:endParaRPr lang="en-A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AU" sz="1400" baseline="30000" dirty="0">
                          <a:solidFill>
                            <a:schemeClr val="bg1"/>
                          </a:solidFill>
                        </a:rPr>
                        <a:t>st</a:t>
                      </a:r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4657"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2016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 err="1">
                          <a:solidFill>
                            <a:schemeClr val="bg1"/>
                          </a:solidFill>
                        </a:rPr>
                        <a:t>Weissbier</a:t>
                      </a:r>
                      <a:endParaRPr lang="en-A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AU" sz="1400" baseline="30000" dirty="0">
                          <a:solidFill>
                            <a:schemeClr val="bg1"/>
                          </a:solidFill>
                        </a:rPr>
                        <a:t>nd</a:t>
                      </a:r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4657"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2016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Stout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3</a:t>
                      </a:r>
                      <a:r>
                        <a:rPr lang="en-AU" sz="1400" baseline="30000" dirty="0">
                          <a:solidFill>
                            <a:schemeClr val="bg1"/>
                          </a:solidFill>
                        </a:rPr>
                        <a:t>rd</a:t>
                      </a:r>
                      <a:endParaRPr lang="en-A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4657"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2016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Belgian Pale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AU" sz="1400" baseline="30000" dirty="0">
                          <a:solidFill>
                            <a:schemeClr val="bg1"/>
                          </a:solidFill>
                        </a:rPr>
                        <a:t>th</a:t>
                      </a:r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050" name="Picture 2" descr="Stacks Image 9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952" y="1592747"/>
            <a:ext cx="3218189" cy="188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weekendnotes.com/im/009/09/iga-perth-royal-show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39" y="1871313"/>
            <a:ext cx="3206487" cy="169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965746"/>
              </p:ext>
            </p:extLst>
          </p:nvPr>
        </p:nvGraphicFramePr>
        <p:xfrm>
          <a:off x="560539" y="3535742"/>
          <a:ext cx="321819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9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90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1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bg1"/>
                          </a:solidFill>
                        </a:rPr>
                        <a:t>Year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bg1"/>
                          </a:solidFill>
                        </a:rPr>
                        <a:t>Category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>
                          <a:solidFill>
                            <a:schemeClr val="bg1"/>
                          </a:solidFill>
                        </a:rPr>
                        <a:t>Place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2015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Stout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Bronze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2016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 err="1">
                          <a:solidFill>
                            <a:schemeClr val="bg1"/>
                          </a:solidFill>
                        </a:rPr>
                        <a:t>Weissbier</a:t>
                      </a:r>
                      <a:endParaRPr lang="en-A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Bronze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2016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Belgian Pale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400" dirty="0">
                          <a:solidFill>
                            <a:schemeClr val="bg1"/>
                          </a:solidFill>
                        </a:rPr>
                        <a:t>Bronze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screen"/>
          <a:srcRect/>
          <a:stretch/>
        </p:blipFill>
        <p:spPr>
          <a:xfrm rot="21024920">
            <a:off x="8969872" y="1438022"/>
            <a:ext cx="1660995" cy="6549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Rectangle 18"/>
          <p:cNvSpPr/>
          <p:nvPr/>
        </p:nvSpPr>
        <p:spPr>
          <a:xfrm>
            <a:off x="9027886" y="1219200"/>
            <a:ext cx="1480457" cy="537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4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-12700" y="5786767"/>
            <a:ext cx="1220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ourier New" pitchFamily="49" charset="0"/>
                <a:cs typeface="Courier New" pitchFamily="49" charset="0"/>
              </a:rPr>
              <a:t>Creating beers that </a:t>
            </a:r>
            <a:r>
              <a:rPr lang="en-AU" sz="2000" b="1" dirty="0">
                <a:solidFill>
                  <a:srgbClr val="4E6B00"/>
                </a:solidFill>
                <a:latin typeface="Courier New" pitchFamily="49" charset="0"/>
                <a:cs typeface="Courier New" pitchFamily="49" charset="0"/>
              </a:rPr>
              <a:t>Make the Moment</a:t>
            </a:r>
            <a:r>
              <a:rPr lang="en-AU" sz="2000" dirty="0">
                <a:solidFill>
                  <a:schemeClr val="bg1">
                    <a:lumMod val="65000"/>
                  </a:schemeClr>
                </a:solidFill>
                <a:latin typeface="Courier New" pitchFamily="49" charset="0"/>
                <a:cs typeface="Courier New" pitchFamily="49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30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smizen\SkyDrive\Beer\Website\kaboompics.com_Top view of cans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509486"/>
            <a:ext cx="12192000" cy="329474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006239" y="459541"/>
            <a:ext cx="4185761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en-AU" sz="2000" b="1" dirty="0">
                <a:latin typeface="Courier New" pitchFamily="49" charset="0"/>
                <a:cs typeface="Courier New" pitchFamily="49" charset="0"/>
              </a:rPr>
              <a:t>The Beer of Ritual Brewing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2700" y="5447916"/>
            <a:ext cx="12204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latin typeface="Courier New" pitchFamily="49" charset="0"/>
                <a:cs typeface="Courier New" pitchFamily="49" charset="0"/>
              </a:rPr>
              <a:t>Whether by flavour or bitterness Ritual beer is accessible to any beer consumer.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12700" y="6027683"/>
            <a:ext cx="12204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>
                <a:latin typeface="Courier New" pitchFamily="49" charset="0"/>
                <a:cs typeface="Courier New" pitchFamily="49" charset="0"/>
              </a:rPr>
              <a:t>Ritual Brewing bridges the gap between commercial and craft beer.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08528" y="1577823"/>
            <a:ext cx="4049642" cy="310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79557" y="1577294"/>
            <a:ext cx="4054987" cy="310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130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52898" y="632845"/>
            <a:ext cx="2339102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en-AU" sz="2000" b="1" dirty="0">
                <a:latin typeface="Courier New" pitchFamily="49" charset="0"/>
                <a:cs typeface="Courier New" pitchFamily="49" charset="0"/>
              </a:rPr>
              <a:t>The Core Range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541860" y="1117742"/>
            <a:ext cx="5200650" cy="5648818"/>
            <a:chOff x="0" y="1117742"/>
            <a:chExt cx="5200650" cy="5648818"/>
          </a:xfrm>
        </p:grpSpPr>
        <p:sp>
          <p:nvSpPr>
            <p:cNvPr id="15" name="TextBox 14"/>
            <p:cNvSpPr txBox="1"/>
            <p:nvPr/>
          </p:nvSpPr>
          <p:spPr>
            <a:xfrm>
              <a:off x="912990" y="2786223"/>
              <a:ext cx="7425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Smooth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49636" y="5108256"/>
              <a:ext cx="442273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>
                  <a:latin typeface="Courier New" pitchFamily="49" charset="0"/>
                  <a:cs typeface="Courier New" pitchFamily="49" charset="0"/>
                </a:rPr>
                <a:t>Medium bodied with a bitterness that finishes in the middle of your tongue, and a mild hop profile. Belgian yeast adds a little ‘funk’.</a:t>
              </a:r>
            </a:p>
            <a:p>
              <a:pPr algn="ctr"/>
              <a:endParaRPr lang="en-AU" sz="1400" dirty="0">
                <a:latin typeface="Courier New" pitchFamily="49" charset="0"/>
                <a:cs typeface="Courier New" pitchFamily="49" charset="0"/>
              </a:endParaRPr>
            </a:p>
            <a:p>
              <a:pPr algn="ctr"/>
              <a:r>
                <a:rPr lang="en-AU" sz="1400" dirty="0">
                  <a:latin typeface="Courier New" pitchFamily="49" charset="0"/>
                  <a:cs typeface="Courier New" pitchFamily="49" charset="0"/>
                </a:rPr>
                <a:t>A refreshing session ale any time.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169198" y="1409021"/>
              <a:ext cx="4798681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b="1" dirty="0">
                  <a:solidFill>
                    <a:srgbClr val="92482E"/>
                  </a:solidFill>
                  <a:latin typeface="Courier New" pitchFamily="49" charset="0"/>
                  <a:cs typeface="Courier New" pitchFamily="49" charset="0"/>
                </a:rPr>
                <a:t>Belgian Pale Ale </a:t>
              </a:r>
            </a:p>
            <a:p>
              <a:pPr algn="ctr"/>
              <a:r>
                <a:rPr lang="en-AU" b="1" dirty="0">
                  <a:solidFill>
                    <a:srgbClr val="92482E"/>
                  </a:solidFill>
                  <a:latin typeface="Courier New" pitchFamily="49" charset="0"/>
                  <a:cs typeface="Courier New" pitchFamily="49" charset="0"/>
                </a:rPr>
                <a:t>(5.1% ABV)</a:t>
              </a:r>
            </a:p>
            <a:p>
              <a:pPr algn="ctr"/>
              <a:endParaRPr lang="en-AU" sz="1600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endParaRPr>
            </a:p>
            <a:p>
              <a:pPr algn="ctr"/>
              <a:r>
                <a:rPr lang="en-AU" sz="1400" dirty="0">
                  <a:solidFill>
                    <a:prstClr val="black"/>
                  </a:solidFill>
                  <a:latin typeface="Courier New" pitchFamily="49" charset="0"/>
                  <a:cs typeface="Courier New" pitchFamily="49" charset="0"/>
                </a:rPr>
                <a:t>3 WA amateur brewing awards over 2 years</a:t>
              </a:r>
              <a:endParaRPr lang="en-AU" sz="1600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1654486" y="2917738"/>
              <a:ext cx="2013038" cy="15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3667524" y="2794478"/>
              <a:ext cx="7425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Bitter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6609" y="2803722"/>
              <a:ext cx="433559" cy="260135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080656" y="3193467"/>
              <a:ext cx="5738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Mild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1654486" y="3324347"/>
              <a:ext cx="2013038" cy="15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3667524" y="3194359"/>
              <a:ext cx="6495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Hoppy</a:t>
              </a: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4508" y="3218509"/>
              <a:ext cx="433559" cy="260135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540077" y="3589257"/>
              <a:ext cx="11144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Light Body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54486" y="3712518"/>
              <a:ext cx="2013038" cy="15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3667524" y="3589258"/>
              <a:ext cx="12029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Full Body</a:t>
              </a: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8068" y="3618390"/>
              <a:ext cx="433559" cy="260135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509466" y="4086841"/>
              <a:ext cx="4330373" cy="270269"/>
            </a:xfrm>
            <a:prstGeom prst="rect">
              <a:avLst/>
            </a:prstGeom>
            <a:gradFill>
              <a:gsLst>
                <a:gs pos="88000">
                  <a:srgbClr val="0B0807"/>
                </a:gs>
                <a:gs pos="63000">
                  <a:srgbClr val="3C2213"/>
                </a:gs>
                <a:gs pos="37000">
                  <a:srgbClr val="95602C"/>
                </a:gs>
                <a:gs pos="12575">
                  <a:srgbClr val="E0D01B"/>
                </a:gs>
                <a:gs pos="75000">
                  <a:srgbClr val="100B0A"/>
                </a:gs>
                <a:gs pos="50000">
                  <a:srgbClr val="5D341A"/>
                </a:gs>
                <a:gs pos="25000">
                  <a:srgbClr val="BF813A"/>
                </a:gs>
                <a:gs pos="0">
                  <a:srgbClr val="F8F8E6">
                    <a:lumMod val="100000"/>
                  </a:srgbClr>
                </a:gs>
                <a:gs pos="100000">
                  <a:srgbClr val="03040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1028" name="Picture 4" descr="Image result for barley transparent background"/>
            <p:cNvPicPr>
              <a:picLocks noChangeAspect="1" noChangeArrowheads="1"/>
            </p:cNvPicPr>
            <p:nvPr/>
          </p:nvPicPr>
          <p:blipFill>
            <a:blip r:embed="rId3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68342">
              <a:off x="2609119" y="4013535"/>
              <a:ext cx="477507" cy="493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Rounded Rectangle 26"/>
            <p:cNvSpPr/>
            <p:nvPr/>
          </p:nvSpPr>
          <p:spPr>
            <a:xfrm>
              <a:off x="0" y="1117742"/>
              <a:ext cx="5200650" cy="5648818"/>
            </a:xfrm>
            <a:prstGeom prst="round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7450441" y="2786223"/>
            <a:ext cx="742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Smooth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87087" y="5244734"/>
            <a:ext cx="44227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>
                <a:latin typeface="Courier New" pitchFamily="49" charset="0"/>
                <a:cs typeface="Courier New" pitchFamily="49" charset="0"/>
              </a:rPr>
              <a:t>This wheat ale pleases both the most particular beer drinker and the non-beer drinker alike.</a:t>
            </a:r>
          </a:p>
          <a:p>
            <a:pPr algn="ctr"/>
            <a:endParaRPr lang="en-AU" sz="1400" dirty="0"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AU" sz="1400" dirty="0">
                <a:latin typeface="Courier New" pitchFamily="49" charset="0"/>
                <a:cs typeface="Courier New" pitchFamily="49" charset="0"/>
              </a:rPr>
              <a:t>Stylish, elegant and subtle.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706649" y="1409021"/>
            <a:ext cx="479868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b="1" dirty="0" err="1">
                <a:solidFill>
                  <a:srgbClr val="E0D01B"/>
                </a:solidFill>
                <a:latin typeface="Courier New" pitchFamily="49" charset="0"/>
                <a:cs typeface="Courier New" pitchFamily="49" charset="0"/>
              </a:rPr>
              <a:t>Hefeweizen</a:t>
            </a:r>
            <a:endParaRPr lang="en-AU" b="1" dirty="0">
              <a:solidFill>
                <a:srgbClr val="E0D01B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AU" b="1" dirty="0">
                <a:solidFill>
                  <a:srgbClr val="E0D01B"/>
                </a:solidFill>
                <a:latin typeface="Courier New" pitchFamily="49" charset="0"/>
                <a:cs typeface="Courier New" pitchFamily="49" charset="0"/>
              </a:rPr>
              <a:t>(4.8% ABV)</a:t>
            </a:r>
          </a:p>
          <a:p>
            <a:pPr algn="ctr"/>
            <a:endParaRPr lang="en-AU" sz="1600" dirty="0">
              <a:solidFill>
                <a:prstClr val="black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AU" sz="1400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 WA amateur brewing awards in 2016</a:t>
            </a:r>
            <a:endParaRPr lang="en-AU" sz="1600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8191937" y="2917738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0204975" y="2794478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Bitter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890" y="2803722"/>
            <a:ext cx="433559" cy="26013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7618107" y="3193467"/>
            <a:ext cx="57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Mild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8191937" y="3324347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0204975" y="3194359"/>
            <a:ext cx="6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Hoppy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379" y="3218509"/>
            <a:ext cx="433559" cy="260135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7077528" y="3589257"/>
            <a:ext cx="1114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Light Body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8191937" y="3712518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204975" y="3589258"/>
            <a:ext cx="1202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Full Body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299" y="3618390"/>
            <a:ext cx="433559" cy="260135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7005974" y="4141440"/>
            <a:ext cx="4330373" cy="270269"/>
          </a:xfrm>
          <a:prstGeom prst="rect">
            <a:avLst/>
          </a:prstGeom>
          <a:gradFill>
            <a:gsLst>
              <a:gs pos="88000">
                <a:srgbClr val="0B0807"/>
              </a:gs>
              <a:gs pos="63000">
                <a:srgbClr val="3C2213"/>
              </a:gs>
              <a:gs pos="37000">
                <a:srgbClr val="95602C"/>
              </a:gs>
              <a:gs pos="12575">
                <a:srgbClr val="E0D01B"/>
              </a:gs>
              <a:gs pos="75000">
                <a:srgbClr val="100B0A"/>
              </a:gs>
              <a:gs pos="50000">
                <a:srgbClr val="5D341A"/>
              </a:gs>
              <a:gs pos="25000">
                <a:srgbClr val="BF813A"/>
              </a:gs>
              <a:gs pos="0">
                <a:srgbClr val="F8F8E6">
                  <a:lumMod val="100000"/>
                </a:srgbClr>
              </a:gs>
              <a:gs pos="100000">
                <a:srgbClr val="03040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2" name="Picture 4" descr="Image result for barley transparent background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8342">
            <a:off x="7110510" y="4058583"/>
            <a:ext cx="477507" cy="49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ounded Rectangle 56"/>
          <p:cNvSpPr/>
          <p:nvPr/>
        </p:nvSpPr>
        <p:spPr>
          <a:xfrm>
            <a:off x="6537451" y="1117742"/>
            <a:ext cx="5200650" cy="5648818"/>
          </a:xfrm>
          <a:prstGeom prst="round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3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130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454850" y="2786223"/>
            <a:ext cx="742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Smooth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59735" y="4821651"/>
            <a:ext cx="442273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>
                <a:latin typeface="Courier New" pitchFamily="49" charset="0"/>
                <a:cs typeface="Courier New" pitchFamily="49" charset="0"/>
              </a:rPr>
              <a:t>A crisp, dry ale that blends the iconic Vietnamese tastes of lemongrass and ginger with honey from local Perth producers.</a:t>
            </a:r>
          </a:p>
          <a:p>
            <a:pPr algn="ctr"/>
            <a:endParaRPr lang="en-AU" sz="1400" dirty="0"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AU" sz="1400" dirty="0">
                <a:latin typeface="Courier New" pitchFamily="49" charset="0"/>
                <a:cs typeface="Courier New" pitchFamily="49" charset="0"/>
              </a:rPr>
              <a:t>It started from a nostalgic moment and has become a favourite. </a:t>
            </a:r>
          </a:p>
        </p:txBody>
      </p:sp>
      <p:sp>
        <p:nvSpPr>
          <p:cNvPr id="2" name="Rectangle 1"/>
          <p:cNvSpPr/>
          <p:nvPr/>
        </p:nvSpPr>
        <p:spPr>
          <a:xfrm>
            <a:off x="711058" y="1409021"/>
            <a:ext cx="47986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b="1" dirty="0">
                <a:solidFill>
                  <a:srgbClr val="BF813A"/>
                </a:solidFill>
                <a:latin typeface="Courier New" pitchFamily="49" charset="0"/>
                <a:cs typeface="Courier New" pitchFamily="49" charset="0"/>
              </a:rPr>
              <a:t>Saigon Summer</a:t>
            </a:r>
          </a:p>
          <a:p>
            <a:pPr algn="ctr"/>
            <a:r>
              <a:rPr lang="en-AU" b="1" dirty="0">
                <a:solidFill>
                  <a:srgbClr val="BF813A"/>
                </a:solidFill>
                <a:latin typeface="Courier New" pitchFamily="49" charset="0"/>
                <a:cs typeface="Courier New" pitchFamily="49" charset="0"/>
              </a:rPr>
              <a:t>(4% ABV)</a:t>
            </a:r>
          </a:p>
          <a:p>
            <a:pPr algn="ctr"/>
            <a:endParaRPr lang="en-AU" sz="1600" dirty="0">
              <a:solidFill>
                <a:prstClr val="black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AU" sz="1400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Celebrating a sensory experience of Vietnam</a:t>
            </a:r>
            <a:endParaRPr lang="en-AU" sz="1600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196346" y="2917738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09384" y="2794478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Bitter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409" y="2803722"/>
            <a:ext cx="433559" cy="26013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22516" y="3193467"/>
            <a:ext cx="57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Mild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2196346" y="3324347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09384" y="3194359"/>
            <a:ext cx="6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Hoppy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198" y="3218509"/>
            <a:ext cx="433559" cy="2601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81937" y="3589257"/>
            <a:ext cx="1114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Light Body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196346" y="3712518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09384" y="3589258"/>
            <a:ext cx="1202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Full Body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58" y="3618390"/>
            <a:ext cx="433559" cy="26013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37678" y="4196031"/>
            <a:ext cx="4330373" cy="270269"/>
          </a:xfrm>
          <a:prstGeom prst="rect">
            <a:avLst/>
          </a:prstGeom>
          <a:gradFill>
            <a:gsLst>
              <a:gs pos="88000">
                <a:srgbClr val="0B0807"/>
              </a:gs>
              <a:gs pos="63000">
                <a:srgbClr val="3C2213"/>
              </a:gs>
              <a:gs pos="37000">
                <a:srgbClr val="95602C"/>
              </a:gs>
              <a:gs pos="12575">
                <a:srgbClr val="E0D01B"/>
              </a:gs>
              <a:gs pos="75000">
                <a:srgbClr val="100B0A"/>
              </a:gs>
              <a:gs pos="50000">
                <a:srgbClr val="5D341A"/>
              </a:gs>
              <a:gs pos="25000">
                <a:srgbClr val="BF813A"/>
              </a:gs>
              <a:gs pos="0">
                <a:srgbClr val="F8F8E6">
                  <a:lumMod val="100000"/>
                </a:srgbClr>
              </a:gs>
              <a:gs pos="100000">
                <a:srgbClr val="03040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28" name="Picture 4" descr="Image result for barley transparent background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8342">
            <a:off x="2070715" y="4099084"/>
            <a:ext cx="477507" cy="49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ounded Rectangle 26"/>
          <p:cNvSpPr/>
          <p:nvPr/>
        </p:nvSpPr>
        <p:spPr>
          <a:xfrm>
            <a:off x="541860" y="1117742"/>
            <a:ext cx="5200650" cy="5648818"/>
          </a:xfrm>
          <a:prstGeom prst="round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58" name="Group 57"/>
          <p:cNvGrpSpPr/>
          <p:nvPr/>
        </p:nvGrpSpPr>
        <p:grpSpPr>
          <a:xfrm>
            <a:off x="6440046" y="1113646"/>
            <a:ext cx="5200650" cy="5648818"/>
            <a:chOff x="0" y="1117742"/>
            <a:chExt cx="5200650" cy="5648818"/>
          </a:xfrm>
        </p:grpSpPr>
        <p:sp>
          <p:nvSpPr>
            <p:cNvPr id="59" name="TextBox 58"/>
            <p:cNvSpPr txBox="1"/>
            <p:nvPr/>
          </p:nvSpPr>
          <p:spPr>
            <a:xfrm>
              <a:off x="912990" y="2786223"/>
              <a:ext cx="7425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Smooth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49636" y="5053665"/>
              <a:ext cx="4422735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>
                  <a:latin typeface="Courier New" pitchFamily="49" charset="0"/>
                  <a:cs typeface="Courier New" pitchFamily="49" charset="0"/>
                </a:rPr>
                <a:t>An English style pale ale that blends a fruity yeast with gentle hops and bitterness.</a:t>
              </a:r>
            </a:p>
            <a:p>
              <a:pPr algn="ctr"/>
              <a:endParaRPr lang="en-AU" sz="1400" dirty="0">
                <a:latin typeface="Courier New" pitchFamily="49" charset="0"/>
                <a:cs typeface="Courier New" pitchFamily="49" charset="0"/>
              </a:endParaRPr>
            </a:p>
            <a:p>
              <a:pPr algn="ctr"/>
              <a:r>
                <a:rPr lang="en-AU" sz="1400" dirty="0">
                  <a:latin typeface="Courier New" pitchFamily="49" charset="0"/>
                  <a:cs typeface="Courier New" pitchFamily="49" charset="0"/>
                </a:rPr>
                <a:t>Simple beer.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69198" y="1409021"/>
              <a:ext cx="4798681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b="1" dirty="0">
                  <a:solidFill>
                    <a:srgbClr val="92482E"/>
                  </a:solidFill>
                  <a:latin typeface="Courier New" pitchFamily="49" charset="0"/>
                  <a:cs typeface="Courier New" pitchFamily="49" charset="0"/>
                </a:rPr>
                <a:t>London Ale </a:t>
              </a:r>
            </a:p>
            <a:p>
              <a:pPr algn="ctr"/>
              <a:r>
                <a:rPr lang="en-AU" b="1" dirty="0">
                  <a:solidFill>
                    <a:srgbClr val="92482E"/>
                  </a:solidFill>
                  <a:latin typeface="Courier New" pitchFamily="49" charset="0"/>
                  <a:cs typeface="Courier New" pitchFamily="49" charset="0"/>
                </a:rPr>
                <a:t>(5.1% ABV)</a:t>
              </a:r>
            </a:p>
            <a:p>
              <a:pPr algn="ctr"/>
              <a:endParaRPr lang="en-AU" sz="1600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endParaRPr>
            </a:p>
            <a:p>
              <a:pPr algn="ctr"/>
              <a:r>
                <a:rPr lang="en-AU" sz="1400" dirty="0">
                  <a:solidFill>
                    <a:prstClr val="black"/>
                  </a:solidFill>
                  <a:latin typeface="Courier New" pitchFamily="49" charset="0"/>
                  <a:cs typeface="Courier New" pitchFamily="49" charset="0"/>
                </a:rPr>
                <a:t>A nod to the home of the original pale ale</a:t>
              </a:r>
              <a:endParaRPr lang="en-AU" sz="1600" dirty="0"/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1654486" y="2917738"/>
              <a:ext cx="2013038" cy="15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3667524" y="2794478"/>
              <a:ext cx="7425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Bitter</a:t>
              </a: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5415" y="2817370"/>
              <a:ext cx="433559" cy="260135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1080656" y="3193467"/>
              <a:ext cx="5738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Mild</a:t>
              </a: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1654486" y="3324347"/>
              <a:ext cx="2013038" cy="15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3667524" y="3194359"/>
              <a:ext cx="6495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Hoppy</a:t>
              </a:r>
            </a:p>
          </p:txBody>
        </p: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4508" y="3218509"/>
              <a:ext cx="433559" cy="260135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540077" y="3589257"/>
              <a:ext cx="11144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Light Body</a:t>
              </a:r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1654486" y="3712518"/>
              <a:ext cx="2013038" cy="152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/>
            <p:nvPr/>
          </p:nvSpPr>
          <p:spPr>
            <a:xfrm>
              <a:off x="3667524" y="3589258"/>
              <a:ext cx="120292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Full Body</a:t>
              </a:r>
            </a:p>
          </p:txBody>
        </p:sp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6996" y="3618390"/>
              <a:ext cx="433559" cy="260135"/>
            </a:xfrm>
            <a:prstGeom prst="rect">
              <a:avLst/>
            </a:prstGeom>
          </p:spPr>
        </p:pic>
        <p:sp>
          <p:nvSpPr>
            <p:cNvPr id="73" name="Rectangle 72"/>
            <p:cNvSpPr/>
            <p:nvPr/>
          </p:nvSpPr>
          <p:spPr>
            <a:xfrm>
              <a:off x="495818" y="4209671"/>
              <a:ext cx="4330373" cy="270269"/>
            </a:xfrm>
            <a:prstGeom prst="rect">
              <a:avLst/>
            </a:prstGeom>
            <a:gradFill>
              <a:gsLst>
                <a:gs pos="88000">
                  <a:srgbClr val="0B0807"/>
                </a:gs>
                <a:gs pos="63000">
                  <a:srgbClr val="3C2213"/>
                </a:gs>
                <a:gs pos="37000">
                  <a:srgbClr val="95602C"/>
                </a:gs>
                <a:gs pos="12575">
                  <a:srgbClr val="E0D01B"/>
                </a:gs>
                <a:gs pos="75000">
                  <a:srgbClr val="100B0A"/>
                </a:gs>
                <a:gs pos="50000">
                  <a:srgbClr val="5D341A"/>
                </a:gs>
                <a:gs pos="25000">
                  <a:srgbClr val="BF813A"/>
                </a:gs>
                <a:gs pos="0">
                  <a:srgbClr val="F8F8E6">
                    <a:lumMod val="100000"/>
                  </a:srgbClr>
                </a:gs>
                <a:gs pos="100000">
                  <a:srgbClr val="03040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74" name="Picture 4" descr="Image result for barley transparent background"/>
            <p:cNvPicPr>
              <a:picLocks noChangeAspect="1" noChangeArrowheads="1"/>
            </p:cNvPicPr>
            <p:nvPr/>
          </p:nvPicPr>
          <p:blipFill>
            <a:blip r:embed="rId3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68342">
              <a:off x="2595471" y="4136365"/>
              <a:ext cx="477507" cy="493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" name="Rounded Rectangle 78"/>
            <p:cNvSpPr/>
            <p:nvPr/>
          </p:nvSpPr>
          <p:spPr>
            <a:xfrm>
              <a:off x="0" y="1117742"/>
              <a:ext cx="5200650" cy="5648818"/>
            </a:xfrm>
            <a:prstGeom prst="round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9852898" y="632845"/>
            <a:ext cx="2339102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en-AU" sz="2000" b="1" dirty="0">
                <a:latin typeface="Courier New" pitchFamily="49" charset="0"/>
                <a:cs typeface="Courier New" pitchFamily="49" charset="0"/>
              </a:rPr>
              <a:t>The Core Range</a:t>
            </a:r>
          </a:p>
        </p:txBody>
      </p:sp>
      <p:pic>
        <p:nvPicPr>
          <p:cNvPr id="39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232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37345" y="632845"/>
            <a:ext cx="2954655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r>
              <a:rPr lang="en-AU" sz="2000" b="1" dirty="0">
                <a:latin typeface="Courier New" pitchFamily="49" charset="0"/>
                <a:cs typeface="Courier New" pitchFamily="49" charset="0"/>
              </a:rPr>
              <a:t>The Seasonal Range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54850" y="2786223"/>
            <a:ext cx="742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Smooth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1496" y="5244734"/>
            <a:ext cx="44227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>
                <a:latin typeface="Courier New" pitchFamily="49" charset="0"/>
                <a:cs typeface="Courier New" pitchFamily="49" charset="0"/>
              </a:rPr>
              <a:t>While the name suggests a sweet stout, this version is dry, with a moderately full mouth feel and not much sweetness.</a:t>
            </a:r>
          </a:p>
        </p:txBody>
      </p:sp>
      <p:sp>
        <p:nvSpPr>
          <p:cNvPr id="2" name="Rectangle 1"/>
          <p:cNvSpPr/>
          <p:nvPr/>
        </p:nvSpPr>
        <p:spPr>
          <a:xfrm>
            <a:off x="711058" y="1409021"/>
            <a:ext cx="47986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b="1" dirty="0">
                <a:solidFill>
                  <a:srgbClr val="23180B"/>
                </a:solidFill>
                <a:latin typeface="Courier New" pitchFamily="49" charset="0"/>
                <a:cs typeface="Courier New" pitchFamily="49" charset="0"/>
              </a:rPr>
              <a:t>Chocolate Stout</a:t>
            </a:r>
          </a:p>
          <a:p>
            <a:pPr algn="ctr"/>
            <a:r>
              <a:rPr lang="en-AU" b="1" dirty="0">
                <a:solidFill>
                  <a:srgbClr val="23180B"/>
                </a:solidFill>
                <a:latin typeface="Courier New" pitchFamily="49" charset="0"/>
                <a:cs typeface="Courier New" pitchFamily="49" charset="0"/>
              </a:rPr>
              <a:t>(5% ABV)</a:t>
            </a:r>
          </a:p>
          <a:p>
            <a:pPr algn="ctr"/>
            <a:endParaRPr lang="en-AU" sz="1600" dirty="0">
              <a:solidFill>
                <a:prstClr val="black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AU" sz="1400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 awards over 2 years in 2 competitions</a:t>
            </a:r>
            <a:endParaRPr lang="en-AU" sz="1600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196346" y="2917738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09384" y="2794478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Bitter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777" y="2803722"/>
            <a:ext cx="433559" cy="26013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22516" y="3193467"/>
            <a:ext cx="57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Mild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2196346" y="3324347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09384" y="3194359"/>
            <a:ext cx="6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Hoppy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198" y="3218509"/>
            <a:ext cx="433559" cy="2601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81937" y="3589257"/>
            <a:ext cx="1114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Light Body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196346" y="3712518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209384" y="3589258"/>
            <a:ext cx="1202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Full Body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0" y="3618390"/>
            <a:ext cx="433559" cy="26013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37678" y="4127783"/>
            <a:ext cx="4330373" cy="270269"/>
          </a:xfrm>
          <a:prstGeom prst="rect">
            <a:avLst/>
          </a:prstGeom>
          <a:gradFill>
            <a:gsLst>
              <a:gs pos="88000">
                <a:srgbClr val="0B0807"/>
              </a:gs>
              <a:gs pos="63000">
                <a:srgbClr val="3C2213"/>
              </a:gs>
              <a:gs pos="37000">
                <a:srgbClr val="95602C"/>
              </a:gs>
              <a:gs pos="12575">
                <a:srgbClr val="E0D01B"/>
              </a:gs>
              <a:gs pos="75000">
                <a:srgbClr val="100B0A"/>
              </a:gs>
              <a:gs pos="50000">
                <a:srgbClr val="5D341A"/>
              </a:gs>
              <a:gs pos="25000">
                <a:srgbClr val="BF813A"/>
              </a:gs>
              <a:gs pos="0">
                <a:srgbClr val="F8F8E6">
                  <a:lumMod val="100000"/>
                </a:srgbClr>
              </a:gs>
              <a:gs pos="100000">
                <a:srgbClr val="03040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28" name="Picture 4" descr="Image result for barley transparent background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8342">
            <a:off x="4950393" y="4003541"/>
            <a:ext cx="477507" cy="49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ounded Rectangle 26"/>
          <p:cNvSpPr/>
          <p:nvPr/>
        </p:nvSpPr>
        <p:spPr>
          <a:xfrm>
            <a:off x="541860" y="1117742"/>
            <a:ext cx="5200650" cy="5648818"/>
          </a:xfrm>
          <a:prstGeom prst="round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TextBox 36"/>
          <p:cNvSpPr txBox="1"/>
          <p:nvPr/>
        </p:nvSpPr>
        <p:spPr>
          <a:xfrm>
            <a:off x="7450441" y="2786223"/>
            <a:ext cx="7425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Smooth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87087" y="4903540"/>
            <a:ext cx="44227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>
                <a:latin typeface="Courier New" pitchFamily="49" charset="0"/>
                <a:cs typeface="Courier New" pitchFamily="49" charset="0"/>
              </a:rPr>
              <a:t>What brewery is complete without APA?</a:t>
            </a:r>
          </a:p>
          <a:p>
            <a:pPr algn="ctr"/>
            <a:endParaRPr lang="en-AU" sz="1400" dirty="0"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AU" sz="1400" dirty="0">
                <a:latin typeface="Courier New" pitchFamily="49" charset="0"/>
                <a:cs typeface="Courier New" pitchFamily="49" charset="0"/>
              </a:rPr>
              <a:t>This brew has a traditional pale ale malt base fermented with an American yeast. The hop profile is high, but the hops change based on current interest.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706649" y="1409021"/>
            <a:ext cx="47986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b="1" dirty="0">
                <a:solidFill>
                  <a:srgbClr val="92482E"/>
                </a:solidFill>
                <a:latin typeface="Courier New" pitchFamily="49" charset="0"/>
                <a:cs typeface="Courier New" pitchFamily="49" charset="0"/>
              </a:rPr>
              <a:t>The American</a:t>
            </a:r>
          </a:p>
          <a:p>
            <a:pPr algn="ctr"/>
            <a:r>
              <a:rPr lang="en-AU" b="1" dirty="0">
                <a:solidFill>
                  <a:srgbClr val="92482E"/>
                </a:solidFill>
                <a:latin typeface="Courier New" pitchFamily="49" charset="0"/>
                <a:cs typeface="Courier New" pitchFamily="49" charset="0"/>
              </a:rPr>
              <a:t>(5-8% ABV)</a:t>
            </a:r>
          </a:p>
          <a:p>
            <a:pPr algn="ctr"/>
            <a:endParaRPr lang="en-AU" sz="1400" dirty="0">
              <a:solidFill>
                <a:prstClr val="black"/>
              </a:solidFill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AU" sz="1400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An experimental friend…</a:t>
            </a:r>
            <a:endParaRPr lang="en-AU" sz="1600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8191937" y="2917738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0204975" y="2794478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Bitter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680" y="2803752"/>
            <a:ext cx="433559" cy="26013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7618107" y="3193467"/>
            <a:ext cx="57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Mild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8191937" y="3324347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0204975" y="3194359"/>
            <a:ext cx="6495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Hoppy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239" y="3218509"/>
            <a:ext cx="433559" cy="260135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7077528" y="3589257"/>
            <a:ext cx="1114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Light Body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8191937" y="3712518"/>
            <a:ext cx="2013038" cy="15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204975" y="3589258"/>
            <a:ext cx="1202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Full Body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878" y="3606521"/>
            <a:ext cx="433559" cy="260135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7033269" y="4127783"/>
            <a:ext cx="4330373" cy="270269"/>
          </a:xfrm>
          <a:prstGeom prst="rect">
            <a:avLst/>
          </a:prstGeom>
          <a:gradFill>
            <a:gsLst>
              <a:gs pos="88000">
                <a:srgbClr val="0B0807"/>
              </a:gs>
              <a:gs pos="63000">
                <a:srgbClr val="3C2213"/>
              </a:gs>
              <a:gs pos="37000">
                <a:srgbClr val="95602C"/>
              </a:gs>
              <a:gs pos="12575">
                <a:srgbClr val="E0D01B"/>
              </a:gs>
              <a:gs pos="75000">
                <a:srgbClr val="100B0A"/>
              </a:gs>
              <a:gs pos="50000">
                <a:srgbClr val="5D341A"/>
              </a:gs>
              <a:gs pos="25000">
                <a:srgbClr val="BF813A"/>
              </a:gs>
              <a:gs pos="0">
                <a:srgbClr val="F8F8E6">
                  <a:lumMod val="100000"/>
                </a:srgbClr>
              </a:gs>
              <a:gs pos="100000">
                <a:srgbClr val="03040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2" name="Picture 4" descr="Image result for barley transparent background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8342">
            <a:off x="8790602" y="4063061"/>
            <a:ext cx="477507" cy="49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ounded Rectangle 56"/>
          <p:cNvSpPr/>
          <p:nvPr/>
        </p:nvSpPr>
        <p:spPr>
          <a:xfrm>
            <a:off x="6537451" y="1117742"/>
            <a:ext cx="5200650" cy="5648818"/>
          </a:xfrm>
          <a:prstGeom prst="round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3" name="Picture 2" descr="C:\Users\smizen\SkyDrive\Beer\Website\Ritual Logo (small)_Clean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593" y="54592"/>
            <a:ext cx="3903260" cy="977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232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</TotalTime>
  <Words>861</Words>
  <Application>Microsoft Office PowerPoint</Application>
  <PresentationFormat>Widescreen</PresentationFormat>
  <Paragraphs>200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Vision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Synergy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Shannon Mizen</dc:creator>
  <cp:lastModifiedBy>Shannon Mizen</cp:lastModifiedBy>
  <cp:revision>157</cp:revision>
  <cp:lastPrinted>2017-02-28T04:36:29Z</cp:lastPrinted>
  <dcterms:created xsi:type="dcterms:W3CDTF">2017-02-17T04:09:36Z</dcterms:created>
  <dcterms:modified xsi:type="dcterms:W3CDTF">2017-05-16T06:02:51Z</dcterms:modified>
</cp:coreProperties>
</file>